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6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232" userDrawn="1">
          <p15:clr>
            <a:srgbClr val="A4A3A4"/>
          </p15:clr>
        </p15:guide>
        <p15:guide id="4" pos="4088" userDrawn="1">
          <p15:clr>
            <a:srgbClr val="A4A3A4"/>
          </p15:clr>
        </p15:guide>
        <p15:guide id="5" orient="horz" pos="262" userDrawn="1">
          <p15:clr>
            <a:srgbClr val="A4A3A4"/>
          </p15:clr>
        </p15:guide>
        <p15:guide id="6" orient="horz" pos="5660" userDrawn="1">
          <p15:clr>
            <a:srgbClr val="A4A3A4"/>
          </p15:clr>
        </p15:guide>
        <p15:guide id="7" orient="horz" pos="59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9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3" d="100"/>
          <a:sy n="73" d="100"/>
        </p:scale>
        <p:origin x="2226" y="72"/>
      </p:cViewPr>
      <p:guideLst>
        <p:guide orient="horz" pos="2326"/>
        <p:guide pos="2160"/>
        <p:guide pos="232"/>
        <p:guide pos="4088"/>
        <p:guide orient="horz" pos="262"/>
        <p:guide orient="horz" pos="5660"/>
        <p:guide orient="horz" pos="59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2FA50-8A87-4FBE-8007-091C75BD17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E4B7EF-929E-45A9-A269-CBA3AE1F468B}" type="pres">
      <dgm:prSet presAssocID="{6E32FA50-8A87-4FBE-8007-091C75BD1731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82B09314-6B25-493E-BAB5-19AA801D7E12}" type="presOf" srcId="{6E32FA50-8A87-4FBE-8007-091C75BD1731}" destId="{40E4B7EF-929E-45A9-A269-CBA3AE1F46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32FA50-8A87-4FBE-8007-091C75BD17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E4B7EF-929E-45A9-A269-CBA3AE1F468B}" type="pres">
      <dgm:prSet presAssocID="{6E32FA50-8A87-4FBE-8007-091C75BD1731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82B09314-6B25-493E-BAB5-19AA801D7E12}" type="presOf" srcId="{6E32FA50-8A87-4FBE-8007-091C75BD1731}" destId="{40E4B7EF-929E-45A9-A269-CBA3AE1F46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3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08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23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76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701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7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26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7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3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30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13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56419-4199-4328-9F14-FFB5DDB9028C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D581-F0D6-4839-A3F5-51D9AEE3D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0175B-15D1-BE3A-CA4C-FD1F0955F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6C70EFD-4E9B-C926-0168-BE54BBFEEC1F}"/>
              </a:ext>
            </a:extLst>
          </p:cNvPr>
          <p:cNvSpPr txBox="1"/>
          <p:nvPr/>
        </p:nvSpPr>
        <p:spPr>
          <a:xfrm>
            <a:off x="368301" y="439738"/>
            <a:ext cx="6121399" cy="400110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улучшить взаимоотношения с ребенком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85B527-0CB5-B150-CC31-EF61B3C04972}"/>
              </a:ext>
            </a:extLst>
          </p:cNvPr>
          <p:cNvSpPr txBox="1"/>
          <p:nvPr/>
        </p:nvSpPr>
        <p:spPr>
          <a:xfrm>
            <a:off x="368300" y="925573"/>
            <a:ext cx="6121399" cy="369332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Памятка для родителей</a:t>
            </a: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71F10A26-E9D9-0305-015F-44D9C72A0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304242"/>
              </p:ext>
            </p:extLst>
          </p:nvPr>
        </p:nvGraphicFramePr>
        <p:xfrm>
          <a:off x="368301" y="2695575"/>
          <a:ext cx="6121400" cy="6770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112">
                  <a:extLst>
                    <a:ext uri="{9D8B030D-6E8A-4147-A177-3AD203B41FA5}">
                      <a16:colId xmlns:a16="http://schemas.microsoft.com/office/drawing/2014/main" val="2110749120"/>
                    </a:ext>
                  </a:extLst>
                </a:gridCol>
                <a:gridCol w="3062288">
                  <a:extLst>
                    <a:ext uri="{9D8B030D-6E8A-4147-A177-3AD203B41FA5}">
                      <a16:colId xmlns:a16="http://schemas.microsoft.com/office/drawing/2014/main" val="979433069"/>
                    </a:ext>
                  </a:extLst>
                </a:gridCol>
              </a:tblGrid>
              <a:tr h="57255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Пример фразы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восприятии ребенка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275266"/>
                  </a:ext>
                </a:extLst>
              </a:tr>
              <a:tr h="100100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«Не твое дело»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 не важно мое мнение и отношение.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858404"/>
                  </a:ext>
                </a:extLst>
              </a:tr>
              <a:tr h="100100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«Вырастешь – поймешь»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 маленький и глупый.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174296"/>
                  </a:ext>
                </a:extLst>
              </a:tr>
              <a:tr h="100100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«Закрой рот»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Надо молчать, даже когда хочешь высказаться.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080650"/>
                  </a:ext>
                </a:extLst>
              </a:tr>
              <a:tr h="119310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«А вот Миша закончил четверть на одни пятерки, а ты…»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Миша хороший, я – плохой.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456394"/>
                  </a:ext>
                </a:extLst>
              </a:tr>
              <a:tr h="100100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«Вечно у тебя все не как у людей…»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Я, такой как есть, недостаточно хорош.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937158"/>
                  </a:ext>
                </a:extLst>
              </a:tr>
              <a:tr h="100100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«Если буду тебя хвалить, на голову сядешь…»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Мои усилия и победы не имеют значения.</a:t>
                      </a:r>
                    </a:p>
                  </a:txBody>
                  <a:tcPr marL="102107" marR="102107" marT="51054" marB="51054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308858"/>
                  </a:ext>
                </a:extLst>
              </a:tr>
            </a:tbl>
          </a:graphicData>
        </a:graphic>
      </p:graphicFrame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E1B4CA5-DA80-5CC6-9818-255933A37BB9}"/>
              </a:ext>
            </a:extLst>
          </p:cNvPr>
          <p:cNvSpPr/>
          <p:nvPr/>
        </p:nvSpPr>
        <p:spPr>
          <a:xfrm>
            <a:off x="368300" y="1638308"/>
            <a:ext cx="6121400" cy="628642"/>
          </a:xfrm>
          <a:prstGeom prst="roundRect">
            <a:avLst/>
          </a:prstGeom>
          <a:solidFill>
            <a:srgbClr val="869D6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Примеры фраз родителей и того, как их воспринимает ребенок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9E2181-B411-AAF0-1F03-9673074C67E7}"/>
              </a:ext>
            </a:extLst>
          </p:cNvPr>
          <p:cNvSpPr/>
          <p:nvPr/>
        </p:nvSpPr>
        <p:spPr>
          <a:xfrm>
            <a:off x="266699" y="257175"/>
            <a:ext cx="6369231" cy="9383214"/>
          </a:xfrm>
          <a:prstGeom prst="rect">
            <a:avLst/>
          </a:prstGeom>
          <a:noFill/>
          <a:ln w="50800" cap="sq" cmpd="dbl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75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75D17F-0576-55CB-74EB-B65AA869D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AE4FF31-3A66-DD09-E780-43A3202ECBF0}"/>
              </a:ext>
            </a:extLst>
          </p:cNvPr>
          <p:cNvSpPr txBox="1"/>
          <p:nvPr/>
        </p:nvSpPr>
        <p:spPr>
          <a:xfrm>
            <a:off x="368301" y="439738"/>
            <a:ext cx="6121399" cy="400110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можно поступить?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789BF93-8780-A97B-FEA6-7380603F7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75084"/>
              </p:ext>
            </p:extLst>
          </p:nvPr>
        </p:nvGraphicFramePr>
        <p:xfrm>
          <a:off x="368301" y="152400"/>
          <a:ext cx="6121400" cy="930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FF38E53-BAFA-9222-1BBF-289667752D9D}"/>
              </a:ext>
            </a:extLst>
          </p:cNvPr>
          <p:cNvSpPr/>
          <p:nvPr/>
        </p:nvSpPr>
        <p:spPr>
          <a:xfrm>
            <a:off x="368302" y="1127186"/>
            <a:ext cx="6121398" cy="22827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Восстановить доверительные отношения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 и наставник: быть рядом в нужный момент, не критиковать, давать поддержку, не давить, дать возможность высказаться.  В то же время не быть навязчивым и не заполнять собой все пространство ребенка.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Давать возможность самому принимать решения.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Уважать личность ребенка – его пространство, предпочтения и мнение.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2F6B8F1-2D8B-F1DD-818E-F36128B977DB}"/>
              </a:ext>
            </a:extLst>
          </p:cNvPr>
          <p:cNvSpPr/>
          <p:nvPr/>
        </p:nvSpPr>
        <p:spPr>
          <a:xfrm>
            <a:off x="368299" y="4148992"/>
            <a:ext cx="6121398" cy="22827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Наладить контакт</a:t>
            </a:r>
          </a:p>
          <a:p>
            <a:pPr algn="just"/>
            <a:endParaRPr lang="ru-RU" sz="14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Уделять время общению – ежедневно и с удовольствием.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идеализировать себя, признавать, что вы тоже не идеальны и иногда совершаете ошибки. Интересоваться, как бы ребенок повел себя в той или иной ситуации. Спрашивать его совета. Обсуждать любые проблемы.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Прощать и не быть излишне требовательным.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Уделять внимание хорошим проявлениям ребенка, а не плохим.</a:t>
            </a: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B6F1940-A893-7139-3BE3-5FF8EA256046}"/>
              </a:ext>
            </a:extLst>
          </p:cNvPr>
          <p:cNvSpPr/>
          <p:nvPr/>
        </p:nvSpPr>
        <p:spPr>
          <a:xfrm>
            <a:off x="368302" y="7170799"/>
            <a:ext cx="6121398" cy="22827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Обратить внимание на себя</a:t>
            </a:r>
          </a:p>
          <a:p>
            <a:pPr algn="ctr"/>
            <a:endParaRPr lang="ru-RU" sz="14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Понять, что поменять отношение другого человека можно только через изменение собственного поведения.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Доверять себе и своим методам воспитания.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быть к себе излишне строгим, не быть перфекционистом. Ценить любые победы, маленькие в том числе.</a:t>
            </a: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BC648D-C7D4-B455-96B6-38B628418F1F}"/>
              </a:ext>
            </a:extLst>
          </p:cNvPr>
          <p:cNvSpPr/>
          <p:nvPr/>
        </p:nvSpPr>
        <p:spPr>
          <a:xfrm>
            <a:off x="266699" y="257175"/>
            <a:ext cx="6369231" cy="9383214"/>
          </a:xfrm>
          <a:prstGeom prst="rect">
            <a:avLst/>
          </a:prstGeom>
          <a:noFill/>
          <a:ln w="50800" cap="sq" cmpd="dbl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62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31B9F-98BF-FE1B-51ED-3EADABB66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BBF3AEE-28A4-904E-AFF8-383516BF202B}"/>
              </a:ext>
            </a:extLst>
          </p:cNvPr>
          <p:cNvSpPr txBox="1"/>
          <p:nvPr/>
        </p:nvSpPr>
        <p:spPr>
          <a:xfrm>
            <a:off x="368301" y="439738"/>
            <a:ext cx="6121399" cy="400110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Какие методы применить?</a:t>
            </a: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E67760B5-CAC3-33DE-1110-01C650845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39649"/>
              </p:ext>
            </p:extLst>
          </p:nvPr>
        </p:nvGraphicFramePr>
        <p:xfrm>
          <a:off x="368301" y="839847"/>
          <a:ext cx="6121400" cy="8613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C9ADBB7-9EDE-2384-7A58-C080D5250741}"/>
              </a:ext>
            </a:extLst>
          </p:cNvPr>
          <p:cNvSpPr/>
          <p:nvPr/>
        </p:nvSpPr>
        <p:spPr>
          <a:xfrm>
            <a:off x="396875" y="1228725"/>
            <a:ext cx="6121398" cy="37719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Активное слушание</a:t>
            </a: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 заключается в том, чтобы быть включенным в беседу, не просто кивать ответ и выдавать дежурные фразы, при этом смотря в экран телефона, а то и вовсе отмахиваться от «болтовни», а быть полностью погруженным в разговор. Это включает зрительный контакт, поддерживающие разговор фразы, кивки и т.д., вопросы по теме. Все это показывает, что вы направили свое внимание именно на то, что говорит или хочет донести до вас ребенок. И это имеет мощный эффект. 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F6C65CE-AD5A-AA6E-7777-D59F48614F44}"/>
              </a:ext>
            </a:extLst>
          </p:cNvPr>
          <p:cNvSpPr/>
          <p:nvPr/>
        </p:nvSpPr>
        <p:spPr>
          <a:xfrm>
            <a:off x="368302" y="5681662"/>
            <a:ext cx="6121398" cy="37719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Эмпатия</a:t>
            </a: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16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способность искренне сопереживать собеседнику, понимать его чувства и эмоции, разделять с ним его волнения, показывая, что вы принимаете их. В детско-родительских отношениях эта способность особенно ценна, так как помогает повысить доверие и формирует чувства безопасности, защищенности и принятия.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5F0375-F881-CC65-ACFD-B6F4636C8A28}"/>
              </a:ext>
            </a:extLst>
          </p:cNvPr>
          <p:cNvSpPr/>
          <p:nvPr/>
        </p:nvSpPr>
        <p:spPr>
          <a:xfrm>
            <a:off x="415925" y="1905000"/>
            <a:ext cx="2603500" cy="47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чем суть?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0D24B8-6C4E-013A-4504-42292D2CE435}"/>
              </a:ext>
            </a:extLst>
          </p:cNvPr>
          <p:cNvSpPr/>
          <p:nvPr/>
        </p:nvSpPr>
        <p:spPr>
          <a:xfrm>
            <a:off x="396875" y="6429375"/>
            <a:ext cx="2603500" cy="47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чем суть?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084C63-874E-BDFE-A4FF-F36684E009A2}"/>
              </a:ext>
            </a:extLst>
          </p:cNvPr>
          <p:cNvSpPr/>
          <p:nvPr/>
        </p:nvSpPr>
        <p:spPr>
          <a:xfrm>
            <a:off x="266699" y="257175"/>
            <a:ext cx="6369231" cy="9383214"/>
          </a:xfrm>
          <a:prstGeom prst="rect">
            <a:avLst/>
          </a:prstGeom>
          <a:noFill/>
          <a:ln w="50800" cap="sq" cmpd="dbl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787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140</TotalTime>
  <Words>439</Words>
  <Application>Microsoft Office PowerPoint</Application>
  <PresentationFormat>Лист A4 (210x297 мм)</PresentationFormat>
  <Paragraphs>48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Sergei Smagulov</dc:creator>
  <cp:lastModifiedBy>Sergei Smagulov</cp:lastModifiedBy>
  <cp:revision>3</cp:revision>
  <dcterms:created xsi:type="dcterms:W3CDTF">2025-05-14T10:35:54Z</dcterms:created>
  <dcterms:modified xsi:type="dcterms:W3CDTF">2025-05-14T12:56:21Z</dcterms:modified>
</cp:coreProperties>
</file>